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2" r:id="rId5"/>
    <p:sldId id="268" r:id="rId6"/>
    <p:sldId id="278" r:id="rId7"/>
    <p:sldId id="258" r:id="rId8"/>
    <p:sldId id="269" r:id="rId9"/>
    <p:sldId id="260" r:id="rId10"/>
    <p:sldId id="271" r:id="rId11"/>
    <p:sldId id="272" r:id="rId12"/>
    <p:sldId id="273" r:id="rId13"/>
    <p:sldId id="263" r:id="rId14"/>
    <p:sldId id="274" r:id="rId15"/>
    <p:sldId id="265" r:id="rId16"/>
    <p:sldId id="264" r:id="rId17"/>
    <p:sldId id="275" r:id="rId18"/>
    <p:sldId id="279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1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92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9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54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6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2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3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1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7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3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3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8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7DDD-0B7F-4BAF-A164-CD75F67FE9A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7DBA8-25B1-407C-97E3-688098A1B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6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7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9" name="Rectangle 4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Объект 11" descr="Изображение выглядит как растение, внешний, трава, ладонь&#10;&#10;Автоматически созданное описание">
            <a:extLst>
              <a:ext uri="{FF2B5EF4-FFF2-40B4-BE49-F238E27FC236}">
                <a16:creationId xmlns:a16="http://schemas.microsoft.com/office/drawing/2014/main" id="{1D651770-49FF-4FF3-90C4-C05EB796A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590" b="9228"/>
          <a:stretch/>
        </p:blipFill>
        <p:spPr>
          <a:xfrm>
            <a:off x="20" y="35326"/>
            <a:ext cx="12191980" cy="6857990"/>
          </a:xfrm>
          <a:prstGeom prst="rect">
            <a:avLst/>
          </a:prstGeom>
        </p:spPr>
      </p:pic>
      <p:sp>
        <p:nvSpPr>
          <p:cNvPr id="60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BEA57C5-323F-4EDE-87E9-6CAAE03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67" y="4310920"/>
            <a:ext cx="9160933" cy="9589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питания и удобрения зерновых и </a:t>
            </a:r>
            <a:r>
              <a:rPr lang="ru-RU" sz="48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зернобобовых</a:t>
            </a:r>
            <a:r>
              <a:rPr lang="ru-RU" sz="4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</a:t>
            </a:r>
            <a:endParaRPr lang="en-US" sz="4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рава, внешний, растение, поле&#10;&#10;Автоматически созданное описание">
            <a:extLst>
              <a:ext uri="{FF2B5EF4-FFF2-40B4-BE49-F238E27FC236}">
                <a16:creationId xmlns:a16="http://schemas.microsoft.com/office/drawing/2014/main" id="{49723774-03F0-4758-8E43-FF4084A49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r="8829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A333BB5-083A-4543-BB72-92C13F31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0" u="none" strike="noStrike" baseline="0" dirty="0">
                <a:latin typeface="Cambria-Bold"/>
              </a:rPr>
              <a:t>ЯРОВАЯ ПШЕНИЦА</a:t>
            </a:r>
            <a:br>
              <a:rPr lang="ru-RU" dirty="0"/>
            </a:b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E98708CA-4F49-44A3-A47D-ED1C02BD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1719943"/>
            <a:ext cx="5128759" cy="4191279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Яровую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пшеницу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севооборотах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однолетних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бобовых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пропашных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подсолнечника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засорено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падалицей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плохим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предшественником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яровую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пшеницу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высевают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озимой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накоплению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болезнетворной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вредителей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57A42-5B64-4104-A9D0-8F2E2925C889}"/>
              </a:ext>
            </a:extLst>
          </p:cNvPr>
          <p:cNvSpPr txBox="1"/>
          <p:nvPr/>
        </p:nvSpPr>
        <p:spPr>
          <a:xfrm>
            <a:off x="1284514" y="1255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0" u="none" strike="noStrike" baseline="0" dirty="0">
                <a:latin typeface="Cambria-Bold"/>
              </a:rPr>
              <a:t>Место в севообороте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2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D742C-E086-4FF0-BADE-C0D6519EC835}"/>
              </a:ext>
            </a:extLst>
          </p:cNvPr>
          <p:cNvSpPr txBox="1"/>
          <p:nvPr/>
        </p:nvSpPr>
        <p:spPr>
          <a:xfrm>
            <a:off x="3353787" y="118136"/>
            <a:ext cx="81315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Обработка</a:t>
            </a:r>
            <a:r>
              <a:rPr lang="en-US" sz="36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почвы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78419-DCBD-4E84-A25B-A3C387DC862F}"/>
              </a:ext>
            </a:extLst>
          </p:cNvPr>
          <p:cNvSpPr txBox="1"/>
          <p:nvPr/>
        </p:nvSpPr>
        <p:spPr>
          <a:xfrm>
            <a:off x="3334124" y="1166944"/>
            <a:ext cx="8585734" cy="451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Яровая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отзывается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азотное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азотно-фосфорное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ц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сответствующим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яровая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2,5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30-35 ц/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N45–60Р40–60К20-40.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трубкования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колосьев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Некорневую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колошения-цветения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мочевины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гектар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ранневесеннего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0–40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нитратным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45–60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(5–10 и 10–15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30–45 и 20–30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40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0A2793D-A2BA-4B26-A823-E913D82D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97" y="437085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u="none" strike="noStrike" baseline="0" dirty="0"/>
              <a:t>ЯРОВОЙ ЯЧМЕНЬ</a:t>
            </a:r>
            <a:br>
              <a:rPr lang="en-US" sz="3600" b="1" i="0" u="none" strike="noStrike" baseline="0" dirty="0"/>
            </a:b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Рисунок 6" descr="Изображение выглядит как растение, внешний, трав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A73AF80-3C61-4D88-86D4-7A5F7FAF0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r="2" b="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C451EA7-1AF0-4A14-927B-4FDC2F0B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133" y="1534231"/>
            <a:ext cx="6682353" cy="43629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севообороте</a:t>
            </a:r>
            <a:endParaRPr lang="en-US" sz="24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700" b="0" i="0" u="none" strike="noStrike" baseline="0" dirty="0"/>
          </a:p>
          <a:p>
            <a:pPr algn="just">
              <a:lnSpc>
                <a:spcPct val="90000"/>
              </a:lnSpc>
            </a:pP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Лучшими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предшественниками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ярового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ячменя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пропашные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удобренные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оставляющие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уборки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сорняков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кормовых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продовольственных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ячмень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высеивают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зернобобовых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предшественником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ячменя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масличный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1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46C66-59DC-42B7-9FB6-D96CCA831B4D}"/>
              </a:ext>
            </a:extLst>
          </p:cNvPr>
          <p:cNvSpPr txBox="1"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Особенности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питания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удобрения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озимого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ярового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ячменя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A2BE4AA-2C4C-4BEF-870B-7A8854A8E2DD}"/>
              </a:ext>
            </a:extLst>
          </p:cNvPr>
          <p:cNvSpPr txBox="1">
            <a:spLocks/>
          </p:cNvSpPr>
          <p:nvPr/>
        </p:nvSpPr>
        <p:spPr>
          <a:xfrm>
            <a:off x="1883230" y="2125362"/>
            <a:ext cx="6923314" cy="437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Дозы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выбор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видов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удобрений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озимый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ячмень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зависят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почвы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обеспеченности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питательными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веществами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насыщенности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севооборота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удобрениями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предшественников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сортов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изреженных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весне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посевах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дробное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внесение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азота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способствует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восстановлению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оптимального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стеблестоя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интенсивного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весеннего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кущения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9" name="Graphic 88" descr="Tanabata Tree">
            <a:extLst>
              <a:ext uri="{FF2B5EF4-FFF2-40B4-BE49-F238E27FC236}">
                <a16:creationId xmlns:a16="http://schemas.microsoft.com/office/drawing/2014/main" id="{5E7ECEAA-9F66-4F96-94D9-8D11054E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1452" y="2561913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C0FEDE-3C34-4F64-967D-DFBAA2E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</a:t>
            </a:r>
            <a:r>
              <a:rPr lang="en-US" sz="36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удобрений</a:t>
            </a:r>
            <a:br>
              <a:rPr lang="en-US" sz="36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50FEE-5B7A-41BC-A88A-ED7AC3DA96E4}"/>
              </a:ext>
            </a:extLst>
          </p:cNvPr>
          <p:cNvSpPr txBox="1"/>
          <p:nvPr/>
        </p:nvSpPr>
        <p:spPr>
          <a:xfrm>
            <a:off x="3373062" y="1399026"/>
            <a:ext cx="8131550" cy="451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5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ячменя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микроэлементами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вспашку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калийные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предпосевной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культивации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Ячмень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отзывается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засухе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973C4-A5D9-4C83-BE8A-8269D9EEDAA8}"/>
              </a:ext>
            </a:extLst>
          </p:cNvPr>
          <p:cNvSpPr txBox="1">
            <a:spLocks/>
          </p:cNvSpPr>
          <p:nvPr/>
        </p:nvSpPr>
        <p:spPr>
          <a:xfrm>
            <a:off x="1458686" y="1145699"/>
            <a:ext cx="10613572" cy="34290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8572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ярового ячменя характерна двучленная система удобрения, состоящая из основного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припосевного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внесения туков. В связи с тем, что эта культура короткого потребления питательных веществ, в основном способе необходимо вносить полную дозу минеральных удобрений, рассчитанную на весь вегетационный период.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Основное удобрение, его дозы и соотношение питательных веществ в нем во многом зависят от предшественника и его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удобренности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85725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яровой ячмень широко рекомендуется применение таких азотных удобрений, как аммиачная селитра, сульфат аммония, мочевина, КАС и др.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579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EE8ED-2C7A-4BE7-A078-915D009F7E9B}"/>
              </a:ext>
            </a:extLst>
          </p:cNvPr>
          <p:cNvSpPr txBox="1">
            <a:spLocks/>
          </p:cNvSpPr>
          <p:nvPr/>
        </p:nvSpPr>
        <p:spPr>
          <a:xfrm>
            <a:off x="533400" y="202813"/>
            <a:ext cx="11658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Исходя из изложенных подходов, рекомендуются следующие системы удобрения озимого ячменя на различных почвах Юга России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Содержимое 7">
            <a:extLst>
              <a:ext uri="{FF2B5EF4-FFF2-40B4-BE49-F238E27FC236}">
                <a16:creationId xmlns:a16="http://schemas.microsoft.com/office/drawing/2014/main" id="{CA731656-5BAE-42A4-AEDA-A66CBB88E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73318"/>
              </p:ext>
            </p:extLst>
          </p:nvPr>
        </p:nvGraphicFramePr>
        <p:xfrm>
          <a:off x="1344285" y="963045"/>
          <a:ext cx="10499370" cy="493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9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40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Предшественник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удобрения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основное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припосевное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подкормки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4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карбонатный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Озимая пшеница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N40Р40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Р20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N40Р60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580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 выщелоченный 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слабовыщелоченный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Озимая пшеница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N60Р60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N100Р60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35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 выщелоченный</a:t>
                      </a:r>
                      <a:b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слитой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Озимаяпшеница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N60Р60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N100Р60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40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 обыкновенный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Кукуруза на силос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N30Р40К30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N30Р40К30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40">
                <a:tc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 солонцеватый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Озимая пшеница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Р20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Р20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40">
                <a:tc rowSpan="2">
                  <a:txBody>
                    <a:bodyPr/>
                    <a:lstStyle/>
                    <a:p>
                      <a:pPr indent="252095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Чернозем мицеллярно-карбонатный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Корнеплоды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N30Р30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Р20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N40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N70Р50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Кукуруза на силос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N30Р50К30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Р20</a:t>
                      </a:r>
                      <a:endParaRPr lang="ru-RU" sz="160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N30Р70К30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4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8F1FE09-1220-4ECC-8F46-366D5C67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none" strike="noStrike" baseline="0" dirty="0"/>
              <a:t>ГОРОХ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Объект 8" descr="Изображение выглядит как цветок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85CA1F9A-F283-4470-B680-CD6171443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7" r="14759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C6A7B-4549-45C5-916C-CAB7CED08F84}"/>
              </a:ext>
            </a:extLst>
          </p:cNvPr>
          <p:cNvSpPr txBox="1"/>
          <p:nvPr/>
        </p:nvSpPr>
        <p:spPr>
          <a:xfrm>
            <a:off x="5770853" y="1289198"/>
            <a:ext cx="6246976" cy="4622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4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Место</a:t>
            </a:r>
            <a:r>
              <a:rPr lang="en-US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14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севообороте</a:t>
            </a:r>
            <a:endParaRPr lang="en-US" sz="1400" b="1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сорнякам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вредителей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посевов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25 %.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3–4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предшественниками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раноубираемые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высевать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5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1105A13-F26A-410E-A94C-D19828DE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>
          <a:xfrm>
            <a:off x="773624" y="656736"/>
            <a:ext cx="10961177" cy="5243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825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FE77A-B2C2-430B-B0B2-FA6C1892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</a:t>
            </a:r>
            <a:r>
              <a:rPr lang="en-US" sz="36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удобрений</a:t>
            </a:r>
            <a:br>
              <a:rPr lang="en-US" sz="36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6FDE2-E8AF-4D0A-982D-5386A22EC366}"/>
              </a:ext>
            </a:extLst>
          </p:cNvPr>
          <p:cNvSpPr txBox="1"/>
          <p:nvPr/>
        </p:nvSpPr>
        <p:spPr>
          <a:xfrm>
            <a:off x="3373062" y="1399026"/>
            <a:ext cx="8131550" cy="45121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требователен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ц/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30–60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в.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гумуса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1,8 %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азотфиксации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инокуляцией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удобрениями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калийных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предпосевную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культивацию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полегания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загнивания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1–2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борных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молибденовых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марганцевых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6,0)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удобрениях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г/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марганец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г/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некорневую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фазу</a:t>
            </a:r>
            <a:r>
              <a:rPr lang="en-US" sz="2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бутонизации</a:t>
            </a:r>
            <a:r>
              <a:rPr lang="en-US" sz="14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8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5903AA7-838C-4B50-A1C9-A8EA270A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39" y="946778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656956D-0205-419B-8A37-3B181B9C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7" y="1922868"/>
            <a:ext cx="10559143" cy="3777622"/>
          </a:xfrm>
        </p:spPr>
        <p:txBody>
          <a:bodyPr>
            <a:norm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Особенности питания и удобрение озимой пшеницы и ячменя;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Особенности питания и удобрение яровой пшеницы и ячменя;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Особенности питания и удобрение гороха.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364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645D4-42DE-46A4-AA66-903E24FE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86" y="782782"/>
            <a:ext cx="11053727" cy="3410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Спасибо за внимание !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84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4DC8D8-0E8E-4EB2-8FB8-C0247601D11A}"/>
              </a:ext>
            </a:extLst>
          </p:cNvPr>
          <p:cNvSpPr txBox="1"/>
          <p:nvPr/>
        </p:nvSpPr>
        <p:spPr>
          <a:xfrm>
            <a:off x="335280" y="2000935"/>
            <a:ext cx="856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2A94B-E830-4C00-AD6C-56F3ECA3AE06}"/>
              </a:ext>
            </a:extLst>
          </p:cNvPr>
          <p:cNvSpPr txBox="1"/>
          <p:nvPr/>
        </p:nvSpPr>
        <p:spPr>
          <a:xfrm>
            <a:off x="1770017" y="295060"/>
            <a:ext cx="8843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Вынос элементов питания с 1 ц основной и соответствующим количеством побочной продукции, кг </a:t>
            </a:r>
            <a:endParaRPr lang="ru-RU" sz="2400" b="1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ECA43B38-3495-46E6-8150-C053DC0DD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12835"/>
              </p:ext>
            </p:extLst>
          </p:nvPr>
        </p:nvGraphicFramePr>
        <p:xfrm>
          <a:off x="431074" y="1695269"/>
          <a:ext cx="1152144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77">
                  <a:extLst>
                    <a:ext uri="{9D8B030D-6E8A-4147-A177-3AD203B41FA5}">
                      <a16:colId xmlns:a16="http://schemas.microsoft.com/office/drawing/2014/main" val="132865007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760391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60617414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452472881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1959978513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235956046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1170459086"/>
                    </a:ext>
                  </a:extLst>
                </a:gridCol>
                <a:gridCol w="1297577">
                  <a:extLst>
                    <a:ext uri="{9D8B030D-6E8A-4147-A177-3AD203B41FA5}">
                      <a16:colId xmlns:a16="http://schemas.microsoft.com/office/drawing/2014/main" val="2494576051"/>
                    </a:ext>
                  </a:extLst>
                </a:gridCol>
              </a:tblGrid>
              <a:tr h="36249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продукции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P2O5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K2O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MgO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01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Пшеница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r>
                        <a:rPr lang="en-US" dirty="0"/>
                        <a:t>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8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Рожь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7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Ячмень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0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Гречиха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2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6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Кукуруза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2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Фасоль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7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Горох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5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7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pic>
        <p:nvPicPr>
          <p:cNvPr id="5" name="Рисунок 4" descr="udobrenija.jpg">
            <a:extLst>
              <a:ext uri="{FF2B5EF4-FFF2-40B4-BE49-F238E27FC236}">
                <a16:creationId xmlns:a16="http://schemas.microsoft.com/office/drawing/2014/main" id="{2801C0C8-98D3-40E8-A1B6-48EF83D92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58" r="4" b="4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Рисунок 6" descr="cc9235c5bdef905009d688ddec268c9c.jpg">
            <a:extLst>
              <a:ext uri="{FF2B5EF4-FFF2-40B4-BE49-F238E27FC236}">
                <a16:creationId xmlns:a16="http://schemas.microsoft.com/office/drawing/2014/main" id="{698D3706-75C6-4DAD-8AC9-04637DDA9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4" b="1610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1539CC-B97D-4ACA-9A5C-4B11656FCDC0}"/>
              </a:ext>
            </a:extLst>
          </p:cNvPr>
          <p:cNvSpPr txBox="1"/>
          <p:nvPr/>
        </p:nvSpPr>
        <p:spPr>
          <a:xfrm>
            <a:off x="6450940" y="583376"/>
            <a:ext cx="5066419" cy="557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180975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планируемого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975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агротехническим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рядковое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Р10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некорневой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предшественникам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ранневесенней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непаровым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975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имеющийся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навоз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запахивать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пропашные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выращивать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1" name="Рисунок 10" descr="Изображение выглядит как трава, внешний, поле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FF47319F-2406-47EF-BBB1-2E1A150D7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r="14461" b="2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ABA86-F69C-4095-9014-51A92970F33C}"/>
              </a:ext>
            </a:extLst>
          </p:cNvPr>
          <p:cNvSpPr txBox="1"/>
          <p:nvPr/>
        </p:nvSpPr>
        <p:spPr>
          <a:xfrm>
            <a:off x="482990" y="286398"/>
            <a:ext cx="462395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ОЗИМАЯ ПШЕНИЦА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4E835-E9A2-400C-AF58-1A56676A2C14}"/>
              </a:ext>
            </a:extLst>
          </p:cNvPr>
          <p:cNvSpPr txBox="1"/>
          <p:nvPr/>
        </p:nvSpPr>
        <p:spPr>
          <a:xfrm>
            <a:off x="400409" y="1149316"/>
            <a:ext cx="5314746" cy="520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севооборотах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сидеральным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непаровым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предшественникам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лучшую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всходов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засушливых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посевов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10-12 %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пашни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сидеральные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эспарцетовые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освобождающие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1,5–2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озимых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парозанимающие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клевер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эспарцет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донник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тритикале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рапс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горохо-овсяная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пшеницей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40–45 %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пашни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севооборота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всходы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посева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озимых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ржи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дождливым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посевным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</a:t>
            </a:r>
            <a:r>
              <a:rPr lang="en-US" sz="16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512E9-1B8C-4AC0-9A68-5078BF2C240C}"/>
              </a:ext>
            </a:extLst>
          </p:cNvPr>
          <p:cNvSpPr txBox="1"/>
          <p:nvPr/>
        </p:nvSpPr>
        <p:spPr>
          <a:xfrm>
            <a:off x="1416453" y="8848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0" u="none" strike="noStrike" baseline="0" dirty="0">
                <a:latin typeface="Cambria-Bold"/>
              </a:rPr>
              <a:t>Место в севообороте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E218921-A867-4C4F-BC59-79D44A23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2"/>
          <a:stretch/>
        </p:blipFill>
        <p:spPr>
          <a:xfrm>
            <a:off x="2183021" y="281021"/>
            <a:ext cx="8920407" cy="629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75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9EA3988-D4A9-40AD-9269-95FEB018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74" y="351744"/>
            <a:ext cx="10035039" cy="1945141"/>
          </a:xfrm>
        </p:spPr>
        <p:txBody>
          <a:bodyPr>
            <a:normAutofit fontScale="90000"/>
          </a:bodyPr>
          <a:lstStyle/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Особенности питания и удобрения озимой пшеницы.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180975"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Культура обладает большими потенциальными возможностями в формировании урожая, реализация которых возможна на основе создания оптимальных условий питания. Она требовательна к плодородию почв. </a:t>
            </a:r>
          </a:p>
          <a:p>
            <a:pPr marL="0" indent="180975"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Растение озимой пшеницы начинает свое развитие с семени. Минерализация азотсодержащих соединений и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безазотистых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экстрактивных веществ лучше всего протекает при температуре (14-16)°С. При этом формируется мощная корневая система.</a:t>
            </a:r>
          </a:p>
          <a:p>
            <a:pPr marL="0" indent="180975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Потребность озимой пшеницы в основных элементах питания зависит от уровня урожая.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64648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9411E-F7C9-4A9C-B7DD-24DEF2B2407E}"/>
              </a:ext>
            </a:extLst>
          </p:cNvPr>
          <p:cNvSpPr txBox="1"/>
          <p:nvPr/>
        </p:nvSpPr>
        <p:spPr>
          <a:xfrm>
            <a:off x="3136539" y="228600"/>
            <a:ext cx="81315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Применение</a:t>
            </a:r>
            <a:r>
              <a:rPr lang="en-US" sz="36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i="0" u="none" strike="noStrike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удобрений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34422-90E3-4350-851B-3068666D37C6}"/>
              </a:ext>
            </a:extLst>
          </p:cNvPr>
          <p:cNvSpPr txBox="1"/>
          <p:nvPr/>
        </p:nvSpPr>
        <p:spPr>
          <a:xfrm>
            <a:off x="3295156" y="1216064"/>
            <a:ext cx="8768236" cy="5287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>
                <a:latin typeface="TimesNewRomanPSMT"/>
              </a:rPr>
              <a:t>В </a:t>
            </a:r>
            <a:r>
              <a:rPr lang="en-US" sz="2000" dirty="0" err="1">
                <a:latin typeface="TimesNewRomanPSMT"/>
              </a:rPr>
              <a:t>среднем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на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формирование</a:t>
            </a:r>
            <a:r>
              <a:rPr lang="en-US" sz="2000" dirty="0">
                <a:latin typeface="TimesNewRomanPSMT"/>
              </a:rPr>
              <a:t> 1 ц </a:t>
            </a:r>
            <a:r>
              <a:rPr lang="en-US" sz="2000" dirty="0" err="1">
                <a:latin typeface="TimesNewRomanPSMT"/>
              </a:rPr>
              <a:t>зерна</a:t>
            </a:r>
            <a:r>
              <a:rPr lang="en-US" sz="2000" dirty="0">
                <a:latin typeface="TimesNewRomanPSMT"/>
              </a:rPr>
              <a:t> с </a:t>
            </a:r>
            <a:r>
              <a:rPr lang="en-US" sz="2000" dirty="0" err="1">
                <a:latin typeface="TimesNewRomanPSMT"/>
              </a:rPr>
              <a:t>соответствующим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количеством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соломы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озимая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пшеница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сильных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сортов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интенсивного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типа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расходует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азота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около</a:t>
            </a:r>
            <a:r>
              <a:rPr lang="en-US" sz="2000" dirty="0">
                <a:latin typeface="TimesNewRomanPSMT"/>
              </a:rPr>
              <a:t> 4 </a:t>
            </a:r>
            <a:r>
              <a:rPr lang="en-US" sz="2000" dirty="0" err="1">
                <a:latin typeface="TimesNewRomanPSMT"/>
              </a:rPr>
              <a:t>кг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фосфора</a:t>
            </a:r>
            <a:r>
              <a:rPr lang="en-US" sz="2000" dirty="0">
                <a:latin typeface="TimesNewRomanPSMT"/>
              </a:rPr>
              <a:t> – 1,3 </a:t>
            </a:r>
            <a:r>
              <a:rPr lang="en-US" sz="2000" dirty="0" err="1">
                <a:latin typeface="TimesNewRomanPSMT"/>
              </a:rPr>
              <a:t>кг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калия</a:t>
            </a:r>
            <a:r>
              <a:rPr lang="en-US" sz="2000" dirty="0">
                <a:latin typeface="TimesNewRomanPSMT"/>
              </a:rPr>
              <a:t> – 2,3 </a:t>
            </a:r>
            <a:r>
              <a:rPr lang="en-US" sz="2000" dirty="0" err="1">
                <a:latin typeface="TimesNewRomanPSMT"/>
              </a:rPr>
              <a:t>кг</a:t>
            </a:r>
            <a:r>
              <a:rPr lang="en-US" sz="2000" dirty="0">
                <a:latin typeface="TimesNewRomanPSMT"/>
              </a:rPr>
              <a:t>. </a:t>
            </a:r>
            <a:r>
              <a:rPr lang="en-US" sz="2000" dirty="0" err="1">
                <a:latin typeface="TimesNewRomanPSMT"/>
              </a:rPr>
              <a:t>Расчетные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дозы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удобрений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для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получения</a:t>
            </a:r>
            <a:r>
              <a:rPr lang="en-US" sz="2000" dirty="0">
                <a:latin typeface="TimesNewRomanPSMT"/>
              </a:rPr>
              <a:t> 50–60 ц/</a:t>
            </a:r>
            <a:r>
              <a:rPr lang="en-US" sz="2000" dirty="0" err="1">
                <a:latin typeface="TimesNewRomanPSMT"/>
              </a:rPr>
              <a:t>га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сильного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зерна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составляют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примерно</a:t>
            </a:r>
            <a:r>
              <a:rPr lang="en-US" sz="2000" dirty="0">
                <a:latin typeface="TimesNewRomanPSMT"/>
              </a:rPr>
              <a:t> N120–l50, Pl20–l40, K80–100.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latin typeface="TimesNewRomanPSMT"/>
              </a:rPr>
              <a:t>Полуперепревший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навоз</a:t>
            </a:r>
            <a:r>
              <a:rPr lang="en-US" sz="2000" dirty="0">
                <a:latin typeface="TimesNewRomanPSMT"/>
              </a:rPr>
              <a:t> (30–45 т/</a:t>
            </a:r>
            <a:r>
              <a:rPr lang="en-US" sz="2000" dirty="0" err="1">
                <a:latin typeface="TimesNewRomanPSMT"/>
              </a:rPr>
              <a:t>га</a:t>
            </a:r>
            <a:r>
              <a:rPr lang="en-US" sz="2000" dirty="0">
                <a:latin typeface="TimesNewRomanPSMT"/>
              </a:rPr>
              <a:t>), </a:t>
            </a:r>
            <a:r>
              <a:rPr lang="en-US" sz="2000" dirty="0" err="1">
                <a:latin typeface="TimesNewRomanPSMT"/>
              </a:rPr>
              <a:t>фосфорно-калийные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удобрения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вносят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под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основную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обработку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чистого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занятого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пара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иногда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перед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вспашкой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почвы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под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озимые</a:t>
            </a:r>
            <a:r>
              <a:rPr lang="en-US" sz="2000" dirty="0">
                <a:latin typeface="TimesNewRomanPSMT"/>
              </a:rPr>
              <a:t> – в </a:t>
            </a:r>
            <a:r>
              <a:rPr lang="en-US" sz="2000" dirty="0" err="1">
                <a:latin typeface="TimesNewRomanPSMT"/>
              </a:rPr>
              <a:t>ранних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занятых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парах</a:t>
            </a:r>
            <a:r>
              <a:rPr lang="en-US" sz="2000" dirty="0">
                <a:latin typeface="TimesNewRomanPSMT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dirty="0" err="1">
                <a:latin typeface="TimesNewRomanPSMT"/>
              </a:rPr>
              <a:t>Азотное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удобрение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при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хорошей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влагообеспеченности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применяют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дробно</a:t>
            </a:r>
            <a:r>
              <a:rPr lang="en-US" sz="2000" dirty="0">
                <a:latin typeface="TimesNewRomanPSMT"/>
              </a:rPr>
              <a:t> в </a:t>
            </a:r>
            <a:r>
              <a:rPr lang="en-US" sz="2000" dirty="0" err="1">
                <a:latin typeface="TimesNewRomanPSMT"/>
              </a:rPr>
              <a:t>виде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подкормок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частично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под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предпсевную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обработку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почвы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</a:t>
            </a:r>
            <a:r>
              <a:rPr lang="en-US" sz="2000" dirty="0">
                <a:latin typeface="TimesNewRomanPSMT"/>
              </a:rPr>
              <a:t> 30–45 </a:t>
            </a:r>
            <a:r>
              <a:rPr lang="en-US" sz="2000" dirty="0" err="1">
                <a:latin typeface="TimesNewRomanPSMT"/>
              </a:rPr>
              <a:t>до</a:t>
            </a:r>
            <a:r>
              <a:rPr lang="en-US" sz="2000" dirty="0">
                <a:latin typeface="TimesNewRomanPSMT"/>
              </a:rPr>
              <a:t> 60 </a:t>
            </a:r>
            <a:r>
              <a:rPr lang="en-US" sz="2000" dirty="0" err="1">
                <a:latin typeface="TimesNewRomanPSMT"/>
              </a:rPr>
              <a:t>кг</a:t>
            </a:r>
            <a:r>
              <a:rPr lang="en-US" sz="2000" dirty="0">
                <a:latin typeface="TimesNewRomanPSMT"/>
              </a:rPr>
              <a:t>/</a:t>
            </a:r>
            <a:r>
              <a:rPr lang="en-US" sz="2000" dirty="0" err="1">
                <a:latin typeface="TimesNewRomanPSMT"/>
              </a:rPr>
              <a:t>га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д.в</a:t>
            </a:r>
            <a:r>
              <a:rPr lang="en-US" sz="2000" dirty="0">
                <a:latin typeface="TimesNewRomanPSMT"/>
              </a:rPr>
              <a:t>. в </a:t>
            </a:r>
            <a:r>
              <a:rPr lang="en-US" sz="2000" dirty="0" err="1">
                <a:latin typeface="TimesNewRomanPSMT"/>
              </a:rPr>
              <a:t>занятых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парах</a:t>
            </a:r>
            <a:r>
              <a:rPr lang="en-US" sz="2000" dirty="0">
                <a:latin typeface="TimesNewRomanPSMT"/>
              </a:rPr>
              <a:t> (в </a:t>
            </a:r>
            <a:r>
              <a:rPr lang="en-US" sz="2000" dirty="0" err="1">
                <a:latin typeface="TimesNewRomanPSMT"/>
              </a:rPr>
              <a:t>чистых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парах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азот</a:t>
            </a:r>
            <a:r>
              <a:rPr lang="en-US" sz="2000" dirty="0">
                <a:latin typeface="TimesNewRomanPSMT"/>
              </a:rPr>
              <a:t> с </a:t>
            </a:r>
            <a:r>
              <a:rPr lang="en-US" sz="2000" dirty="0" err="1">
                <a:latin typeface="TimesNewRomanPSMT"/>
              </a:rPr>
              <a:t>осени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не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вносят</a:t>
            </a:r>
            <a:r>
              <a:rPr lang="en-US" sz="2000" dirty="0">
                <a:latin typeface="TimesNewRomanPSMT"/>
              </a:rPr>
              <a:t>), </a:t>
            </a:r>
            <a:r>
              <a:rPr lang="en-US" sz="2000" dirty="0" err="1">
                <a:latin typeface="TimesNewRomanPSMT"/>
              </a:rPr>
              <a:t>остальное</a:t>
            </a:r>
            <a:r>
              <a:rPr lang="en-US" sz="2000" dirty="0">
                <a:latin typeface="TimesNewRomanPSMT"/>
              </a:rPr>
              <a:t> –в 2–3 </a:t>
            </a:r>
            <a:r>
              <a:rPr lang="en-US" sz="2000" dirty="0" err="1">
                <a:latin typeface="TimesNewRomanPSMT"/>
              </a:rPr>
              <a:t>приема</a:t>
            </a:r>
            <a:r>
              <a:rPr lang="en-US" sz="2000" dirty="0">
                <a:latin typeface="TimesNewRomanPSMT"/>
              </a:rPr>
              <a:t> – в </a:t>
            </a:r>
            <a:r>
              <a:rPr lang="en-US" sz="2000" dirty="0" err="1">
                <a:latin typeface="TimesNewRomanPSMT"/>
              </a:rPr>
              <a:t>весенне-летний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период</a:t>
            </a:r>
            <a:r>
              <a:rPr lang="en-US" sz="2000" dirty="0">
                <a:latin typeface="TimesNewRomanPSMT"/>
              </a:rPr>
              <a:t>, </a:t>
            </a:r>
            <a:r>
              <a:rPr lang="en-US" sz="2000" dirty="0" err="1">
                <a:latin typeface="TimesNewRomanPSMT"/>
              </a:rPr>
              <a:t>удовлетворяя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потребность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растений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по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мере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их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вегетации</a:t>
            </a:r>
            <a:r>
              <a:rPr lang="en-US" sz="2000" dirty="0">
                <a:latin typeface="TimesNewRomanPSMT"/>
              </a:rPr>
              <a:t>: в </a:t>
            </a:r>
            <a:r>
              <a:rPr lang="en-US" sz="2000" dirty="0" err="1">
                <a:latin typeface="TimesNewRomanPSMT"/>
              </a:rPr>
              <a:t>фазе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весеннего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кущения</a:t>
            </a:r>
            <a:r>
              <a:rPr lang="en-US" sz="2000" dirty="0">
                <a:latin typeface="TimesNewRomanPSMT"/>
              </a:rPr>
              <a:t>, в </a:t>
            </a:r>
            <a:r>
              <a:rPr lang="en-US" sz="2000" dirty="0" err="1">
                <a:latin typeface="TimesNewRomanPSMT"/>
              </a:rPr>
              <a:t>фазе</a:t>
            </a:r>
            <a:r>
              <a:rPr lang="en-US" sz="2000" dirty="0">
                <a:latin typeface="TimesNewRomanPSMT"/>
              </a:rPr>
              <a:t> </a:t>
            </a:r>
            <a:r>
              <a:rPr lang="en-US" sz="2000" dirty="0" err="1">
                <a:latin typeface="TimesNewRomanPSMT"/>
              </a:rPr>
              <a:t>выхода</a:t>
            </a:r>
            <a:r>
              <a:rPr lang="en-US" sz="2000" dirty="0">
                <a:latin typeface="TimesNewRomanPSMT"/>
              </a:rPr>
              <a:t> в </a:t>
            </a:r>
            <a:r>
              <a:rPr lang="en-US" sz="2000" dirty="0" err="1">
                <a:latin typeface="TimesNewRomanPSMT"/>
              </a:rPr>
              <a:t>трубку</a:t>
            </a:r>
            <a:r>
              <a:rPr lang="en-US" sz="2000" dirty="0">
                <a:latin typeface="TimesNewRomanPSMT"/>
              </a:rPr>
              <a:t> и </a:t>
            </a:r>
            <a:r>
              <a:rPr lang="en-US" sz="2000" dirty="0" err="1">
                <a:latin typeface="TimesNewRomanPSMT"/>
              </a:rPr>
              <a:t>колошения</a:t>
            </a:r>
            <a:r>
              <a:rPr lang="en-US" sz="2000" dirty="0">
                <a:latin typeface="TimesNewRomanPSMT"/>
              </a:rPr>
              <a:t>. </a:t>
            </a:r>
            <a:endParaRPr lang="ru-RU" sz="2000" dirty="0">
              <a:latin typeface="TimesNewRomanPSMT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u="none" strike="noStrike" baseline="0" dirty="0">
                <a:latin typeface="TimesNewRomanPSMT"/>
              </a:rPr>
              <a:t> фазе выхода в трубку озимую пшеницу подкармливают 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20–30%-</a:t>
            </a:r>
            <a:r>
              <a:rPr lang="ru-RU" sz="2000" b="0" i="0" u="none" strike="noStrike" baseline="0" dirty="0" err="1">
                <a:latin typeface="TimesNewRomanPSMT"/>
              </a:rPr>
              <a:t>ным</a:t>
            </a:r>
            <a:r>
              <a:rPr lang="ru-RU" sz="2000" b="0" i="0" u="none" strike="noStrike" baseline="0" dirty="0">
                <a:latin typeface="TimesNewRomanPSMT"/>
              </a:rPr>
              <a:t> раствором мочевины в дозе N30 с помощью авиации или наземных опрыскивателей по технологической колее. В случае влажной почвы азотные удобрения в эту фазу можно внести поверхностно в дозе до 60 кг/га </a:t>
            </a:r>
            <a:r>
              <a:rPr lang="ru-RU" sz="2000" b="0" i="0" u="none" strike="noStrike" baseline="0" dirty="0" err="1">
                <a:latin typeface="TimesNewRomanPSMT"/>
              </a:rPr>
              <a:t>д.в</a:t>
            </a:r>
            <a:r>
              <a:rPr lang="ru-RU" sz="2000" b="0" i="0" u="none" strike="noStrike" baseline="0" dirty="0">
                <a:latin typeface="TimesNewRomanPSMT"/>
              </a:rPr>
              <a:t>. 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ru-RU" sz="2000" b="0" i="0" u="none" strike="noStrike" baseline="0" dirty="0">
                <a:latin typeface="TimesNewRomanPSMT"/>
              </a:rPr>
              <a:t>аммиачная селитра). Эту подкормку называют продуктивной, она увеличивает продуктивность колосьев.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ru-RU" sz="2000" b="0" i="0" u="none" strike="noStrike" baseline="0" dirty="0">
                <a:latin typeface="TimesNewRomanPSMT"/>
              </a:rPr>
              <a:t>В начале колошения для улучшения качества зерна проводят некорневую (качественную) подкормку мочевиной в дозе 20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–</a:t>
            </a:r>
            <a:r>
              <a:rPr lang="ru-RU" sz="2000" b="0" i="0" u="none" strike="noStrike" baseline="0" dirty="0">
                <a:latin typeface="TimesNewRomanPSMT"/>
              </a:rPr>
              <a:t>30 кг/га </a:t>
            </a:r>
            <a:r>
              <a:rPr lang="ru-RU" sz="2000" b="0" i="0" u="none" strike="noStrike" baseline="0" dirty="0" err="1">
                <a:latin typeface="TimesNewRomanPSMT"/>
              </a:rPr>
              <a:t>д.в</a:t>
            </a:r>
            <a:r>
              <a:rPr lang="ru-RU" sz="2000" b="0" i="0" u="none" strike="noStrike" baseline="0" dirty="0">
                <a:latin typeface="TimesNewRomanPSMT"/>
              </a:rPr>
              <a:t>. для увеличения содержания белка и клейковины в зерне.</a:t>
            </a:r>
            <a:endParaRPr lang="ru-RU" sz="2000" dirty="0"/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2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9BD2EA-C003-4DCF-850F-2645D72E1B45}"/>
              </a:ext>
            </a:extLst>
          </p:cNvPr>
          <p:cNvSpPr txBox="1">
            <a:spLocks/>
          </p:cNvSpPr>
          <p:nvPr/>
        </p:nvSpPr>
        <p:spPr>
          <a:xfrm>
            <a:off x="478972" y="154895"/>
            <a:ext cx="11506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Научные учреждения при достаточном обеспечении хозяйства удобрениями для различных типов почв и в зависимости от предшественников, рекомендуют следующие удобрения (таблица 1).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CF518C2-ECA5-48CF-B4C2-00E6C8D3E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01334"/>
              </p:ext>
            </p:extLst>
          </p:nvPr>
        </p:nvGraphicFramePr>
        <p:xfrm>
          <a:off x="767341" y="1387031"/>
          <a:ext cx="11217831" cy="3217624"/>
        </p:xfrm>
        <a:graphic>
          <a:graphicData uri="http://schemas.openxmlformats.org/drawingml/2006/table">
            <a:tbl>
              <a:tblPr/>
              <a:tblGrid>
                <a:gridCol w="225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1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203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Почва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Предшественник</a:t>
                      </a:r>
                      <a:endParaRPr lang="ru-RU" sz="14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Чистый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пар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Занятый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пар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Озимая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пшеница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Пропашные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Чернозем карбонатный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+0+0+N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*+0+Р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Чернозем солонцеватый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*+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Чернозем выщелоченный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*+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Темно-каштановая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0+Р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4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Каштановая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+N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+К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Светло-каштановая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0+Р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+0+N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16066" marR="16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Содержимое 7">
            <a:extLst>
              <a:ext uri="{FF2B5EF4-FFF2-40B4-BE49-F238E27FC236}">
                <a16:creationId xmlns:a16="http://schemas.microsoft.com/office/drawing/2014/main" id="{8160BFD3-3AC9-4840-A0F2-C90D4A3B1B00}"/>
              </a:ext>
            </a:extLst>
          </p:cNvPr>
          <p:cNvSpPr txBox="1">
            <a:spLocks/>
          </p:cNvSpPr>
          <p:nvPr/>
        </p:nvSpPr>
        <p:spPr>
          <a:xfrm>
            <a:off x="1013700" y="4974787"/>
            <a:ext cx="10731985" cy="714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5725" algn="just">
              <a:buFont typeface="Wingdings 3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Примечание:*-возможно внесение под предпосевную культивацию.</a:t>
            </a:r>
          </a:p>
          <a:p>
            <a:pPr marL="0" indent="85725" algn="just">
              <a:buFont typeface="Wingdings 3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Таблица 1. - Примерная система удобрения озимой пшеницы на разных почвах (основное +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припосевное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+ ранневесенняя подкормка + поздняя подкормка),кг/га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1441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1844</Words>
  <Application>Microsoft Office PowerPoint</Application>
  <PresentationFormat>Широкоэкранный</PresentationFormat>
  <Paragraphs>235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Cambria-Bold</vt:lpstr>
      <vt:lpstr>Century Gothic</vt:lpstr>
      <vt:lpstr>Times New Roman</vt:lpstr>
      <vt:lpstr>TimesNewRomanPSMT</vt:lpstr>
      <vt:lpstr>Wingdings 3</vt:lpstr>
      <vt:lpstr>Легкий дым</vt:lpstr>
      <vt:lpstr>Особенности питания и удобрения зерновых и зернобобовых культур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питания и удобрения озимой пшеницы.   Культура обладает большими потенциальными возможностями в формировании урожая, реализация которых возможна на основе создания оптимальных условий питания. Она требовательна к плодородию почв.  Растение озимой пшеницы начинает свое развитие с семени. Минерализация азотсодержащих соединений и безазотистых экстрактивных веществ лучше всего протекает при температуре (14-16)°С. При этом формируется мощная корневая система. Потребность озимой пшеницы в основных элементах питания зависит от уровня урожая. </vt:lpstr>
      <vt:lpstr>Презентация PowerPoint</vt:lpstr>
      <vt:lpstr>Презентация PowerPoint</vt:lpstr>
      <vt:lpstr>ЯРОВАЯ ПШЕНИЦА </vt:lpstr>
      <vt:lpstr>Презентация PowerPoint</vt:lpstr>
      <vt:lpstr>ЯРОВОЙ ЯЧМЕНЬ </vt:lpstr>
      <vt:lpstr>Презентация PowerPoint</vt:lpstr>
      <vt:lpstr>Применение удобрений </vt:lpstr>
      <vt:lpstr>Презентация PowerPoint</vt:lpstr>
      <vt:lpstr>Презентация PowerPoint</vt:lpstr>
      <vt:lpstr>ГОРОХ</vt:lpstr>
      <vt:lpstr>Презентация PowerPoint</vt:lpstr>
      <vt:lpstr>Применение удобрений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питания и удобрения зерновых и зернобобовых культур</dc:title>
  <dc:creator>Anna Abdurashimova</dc:creator>
  <cp:lastModifiedBy>Anna Abdurashimova</cp:lastModifiedBy>
  <cp:revision>3</cp:revision>
  <dcterms:created xsi:type="dcterms:W3CDTF">2020-09-22T06:48:16Z</dcterms:created>
  <dcterms:modified xsi:type="dcterms:W3CDTF">2020-09-22T07:25:07Z</dcterms:modified>
</cp:coreProperties>
</file>